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6"/>
  </p:notesMasterIdLst>
  <p:sldIdLst>
    <p:sldId id="260" r:id="rId2"/>
    <p:sldId id="296" r:id="rId3"/>
    <p:sldId id="353" r:id="rId4"/>
    <p:sldId id="350" r:id="rId5"/>
    <p:sldId id="326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1" r:id="rId18"/>
    <p:sldId id="354" r:id="rId19"/>
    <p:sldId id="356" r:id="rId20"/>
    <p:sldId id="355" r:id="rId21"/>
    <p:sldId id="357" r:id="rId22"/>
    <p:sldId id="352" r:id="rId23"/>
    <p:sldId id="358" r:id="rId24"/>
    <p:sldId id="35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8915BBD-E5CD-480B-94C0-5B7BDBF83457}" type="datetimeFigureOut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09CF84-1183-4808-BA9A-D18C0C041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08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0A06B3-881E-4C16-B9B3-8F060F29678C}" type="slidenum">
              <a:rPr 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ultimedia logo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57400" y="304800"/>
            <a:ext cx="66294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1600200"/>
            <a:ext cx="5715000" cy="2819400"/>
          </a:xfrm>
        </p:spPr>
        <p:txBody>
          <a:bodyPr/>
          <a:lstStyle>
            <a:lvl1pPr marL="0" indent="0">
              <a:buFont typeface="Times" pitchFamily="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057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4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A1E32-E3D0-47F5-A831-028A7C0A8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3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1638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228600"/>
            <a:ext cx="47625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0628B-8C5E-4167-B70C-8D566E234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28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553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57400" y="1600200"/>
            <a:ext cx="6172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DD4FB-666D-496B-A9AD-D979FF7CC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ED2FE-5DBA-41F3-8C9D-167EDD610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6C0F7-E4DF-45BE-8737-A5AB441D4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009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009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E2C0-6D8A-4C1C-8714-1742C554A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48994-BB60-4540-9F27-D8CC25039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505CA-4EFA-40A0-AE9A-207DF277F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1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60639-42E3-44D1-9CA5-CA2A2DB75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9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1822F-4C85-4718-9B2E-67F60BC46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8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86714-7328-479B-A9B4-955AAA252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3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multimedia logo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655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00200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79878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79878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79878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035B18-ECD8-4D5E-ABF2-6B3E381E3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B3BEBF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/>
        <a:buChar char="•"/>
        <a:defRPr sz="2400">
          <a:solidFill>
            <a:srgbClr val="79878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/>
        <a:buChar char="•"/>
        <a:defRPr sz="2400">
          <a:solidFill>
            <a:srgbClr val="79878B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/>
        <a:buChar char="•"/>
        <a:defRPr sz="2400">
          <a:solidFill>
            <a:srgbClr val="79878B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/>
        <a:buChar char="•"/>
        <a:defRPr sz="2400">
          <a:solidFill>
            <a:srgbClr val="79878B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/>
        <a:buChar char="•"/>
        <a:defRPr sz="2400">
          <a:solidFill>
            <a:srgbClr val="79878B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1" charset="0"/>
        <a:buChar char="•"/>
        <a:defRPr sz="2400">
          <a:solidFill>
            <a:srgbClr val="79878B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1" charset="0"/>
        <a:buChar char="•"/>
        <a:defRPr sz="2400">
          <a:solidFill>
            <a:srgbClr val="79878B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1" charset="0"/>
        <a:buChar char="•"/>
        <a:defRPr sz="2400">
          <a:solidFill>
            <a:srgbClr val="79878B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1" charset="0"/>
        <a:buChar char="•"/>
        <a:defRPr sz="2400">
          <a:solidFill>
            <a:srgbClr val="79878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0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ylor+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1000" y="5330825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>
                <a:effectDag name="">
                  <a:cont type="tree" name="">
                    <a:effect ref="fillLine"/>
                    <a:outerShdw dist="38100" dir="13500000" algn="br">
                      <a:srgbClr val="000000"/>
                    </a:outerShdw>
                  </a:cont>
                  <a:cont type="tree" name="">
                    <a:effect ref="fillLine"/>
                    <a:outerShdw dist="38100" dir="2700000" algn="tl">
                      <a:srgbClr val="000000"/>
                    </a:outerShdw>
                  </a:cont>
                  <a:effect ref="fillLine"/>
                </a:effectDag>
                <a:latin typeface="+mn-lt"/>
                <a:ea typeface="+mn-ea"/>
              </a:rPr>
              <a:t>Introductory Statistics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81000" y="5334000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Introductory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Checking Requirements for </a:t>
            </a:r>
            <a:r>
              <a:rPr lang="en-US" dirty="0" smtClean="0">
                <a:solidFill>
                  <a:schemeClr val="accent2"/>
                </a:solidFill>
              </a:rPr>
              <a:t>Normal </a:t>
            </a:r>
            <a:r>
              <a:rPr lang="en-US" dirty="0">
                <a:solidFill>
                  <a:schemeClr val="accent2"/>
                </a:solidFill>
              </a:rPr>
              <a:t>Error Term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824038"/>
            <a:ext cx="77438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00088" y="2971800"/>
            <a:ext cx="7681912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smtClean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06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2057400" y="228600"/>
            <a:ext cx="68580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Checking Requirement for Normal Error Term</a:t>
            </a: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077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Crocodile </a:t>
            </a:r>
            <a:r>
              <a:rPr lang="en-US" sz="2800" dirty="0"/>
              <a:t>Data– Predict Body Length based on Head </a:t>
            </a:r>
            <a:r>
              <a:rPr lang="en-US" sz="2800" dirty="0" smtClean="0"/>
              <a:t>Length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Points appear to be close to the line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Error term appears to be normal</a:t>
            </a:r>
            <a:endParaRPr lang="en-US" sz="2800" dirty="0"/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endParaRPr lang="en-US" sz="2800" dirty="0"/>
          </a:p>
          <a:p>
            <a:pPr eaLnBrk="1" hangingPunct="1"/>
            <a:endParaRPr lang="en-US" i="1" dirty="0"/>
          </a:p>
          <a:p>
            <a:pPr eaLnBrk="1" hangingPunct="1"/>
            <a:endParaRPr lang="en-US" sz="1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4191000" cy="335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0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2057400" y="228600"/>
            <a:ext cx="68580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Checking Requirement for Normal Error Term</a:t>
            </a: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077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Manatee </a:t>
            </a:r>
            <a:r>
              <a:rPr lang="en-US" sz="2800" dirty="0"/>
              <a:t>Data– Predict Manatees Killed based on # of Powerboats </a:t>
            </a:r>
            <a:r>
              <a:rPr lang="en-US" sz="2800" dirty="0" smtClean="0"/>
              <a:t>Registered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Points appear to be close to the line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Error term appears to be normal</a:t>
            </a:r>
            <a:endParaRPr lang="en-US" sz="2800" dirty="0"/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endParaRPr lang="en-US" sz="2800" dirty="0"/>
          </a:p>
          <a:p>
            <a:pPr eaLnBrk="1" hangingPunct="1"/>
            <a:endParaRPr lang="en-US" i="1" dirty="0"/>
          </a:p>
          <a:p>
            <a:pPr eaLnBrk="1" hangingPunct="1"/>
            <a:endParaRPr lang="en-US" sz="1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3276600"/>
            <a:ext cx="4253819" cy="340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4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Checking Requirements for Constant Variance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824038"/>
            <a:ext cx="77438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41219" y="3332018"/>
            <a:ext cx="7681912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smtClean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13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2057400" y="228600"/>
            <a:ext cx="6858000" cy="685800"/>
          </a:xfrm>
        </p:spPr>
        <p:txBody>
          <a:bodyPr/>
          <a:lstStyle/>
          <a:p>
            <a:pPr eaLnBrk="1" hangingPunct="1"/>
            <a:r>
              <a:rPr lang="en-US" dirty="0"/>
              <a:t>Checking Requirements for Constant Variance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304800" y="1219200"/>
            <a:ext cx="8077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Crocodile </a:t>
            </a:r>
            <a:r>
              <a:rPr lang="en-US" sz="2800" dirty="0"/>
              <a:t>Data – Predict Body Length based on Head </a:t>
            </a:r>
            <a:r>
              <a:rPr lang="en-US" sz="2800" dirty="0" smtClean="0"/>
              <a:t>Length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Residual plot – No Megaphone Shape</a:t>
            </a:r>
            <a:endParaRPr lang="en-US" sz="2800" dirty="0"/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endParaRPr lang="en-US" sz="2800" dirty="0"/>
          </a:p>
          <a:p>
            <a:pPr eaLnBrk="1" hangingPunct="1"/>
            <a:endParaRPr lang="en-US" i="1" dirty="0"/>
          </a:p>
          <a:p>
            <a:pPr eaLnBrk="1" hangingPunct="1"/>
            <a:endParaRPr lang="en-US" sz="1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4267200" cy="34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2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077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Megaphone</a:t>
            </a:r>
          </a:p>
          <a:p>
            <a:pPr marL="0" indent="0">
              <a:spcBef>
                <a:spcPct val="20000"/>
              </a:spcBef>
              <a:buClr>
                <a:srgbClr val="1C5696"/>
              </a:buClr>
              <a:buSzPct val="80000"/>
            </a:pPr>
            <a:endParaRPr lang="en-US" sz="2800" dirty="0" smtClean="0"/>
          </a:p>
          <a:p>
            <a:pPr marL="0" indent="0">
              <a:spcBef>
                <a:spcPct val="20000"/>
              </a:spcBef>
              <a:buClr>
                <a:srgbClr val="1C5696"/>
              </a:buClr>
              <a:buSzPct val="80000"/>
            </a:pPr>
            <a:endParaRPr lang="en-US" sz="2800" dirty="0"/>
          </a:p>
          <a:p>
            <a:pPr eaLnBrk="1" hangingPunct="1"/>
            <a:endParaRPr lang="en-US" i="1" dirty="0"/>
          </a:p>
          <a:p>
            <a:pPr eaLnBrk="1" hangingPunct="1"/>
            <a:endParaRPr lang="en-US" sz="1200" b="1" dirty="0"/>
          </a:p>
        </p:txBody>
      </p:sp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2057400" y="228600"/>
            <a:ext cx="6858000" cy="685800"/>
          </a:xfrm>
        </p:spPr>
        <p:txBody>
          <a:bodyPr/>
          <a:lstStyle/>
          <a:p>
            <a:pPr eaLnBrk="1" hangingPunct="1"/>
            <a:r>
              <a:rPr lang="en-US" dirty="0"/>
              <a:t>Checking Requirements for Constant Variance</a:t>
            </a: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527319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3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2057400" y="228600"/>
            <a:ext cx="6858000" cy="685800"/>
          </a:xfrm>
        </p:spPr>
        <p:txBody>
          <a:bodyPr/>
          <a:lstStyle/>
          <a:p>
            <a:pPr eaLnBrk="1" hangingPunct="1"/>
            <a:r>
              <a:rPr lang="en-US" dirty="0"/>
              <a:t>Checking Requirements for Constant Variance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077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Manatee Data – </a:t>
            </a:r>
            <a:r>
              <a:rPr lang="en-US" sz="2800" dirty="0"/>
              <a:t>Predict Manatees Killed based on # of Powerboats </a:t>
            </a:r>
            <a:r>
              <a:rPr lang="en-US" sz="2800" dirty="0" smtClean="0"/>
              <a:t>Registered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Residual plot – Slight Megaphone but not too bad</a:t>
            </a:r>
            <a:endParaRPr lang="en-US" sz="2800" dirty="0"/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endParaRPr lang="en-US" sz="2800" dirty="0"/>
          </a:p>
          <a:p>
            <a:pPr eaLnBrk="1" hangingPunct="1"/>
            <a:endParaRPr lang="en-US" i="1" dirty="0"/>
          </a:p>
          <a:p>
            <a:pPr eaLnBrk="1" hangingPunct="1"/>
            <a:endParaRPr lang="en-US" sz="1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408924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3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1905000" y="228600"/>
            <a:ext cx="6858000" cy="6858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Inference for Bivariate Data</a:t>
            </a:r>
            <a:endParaRPr lang="en-US" dirty="0" smtClean="0"/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457200" y="1491673"/>
            <a:ext cx="845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0" indent="0" eaLnBrk="1" hangingPunct="1">
              <a:spcBef>
                <a:spcPct val="20000"/>
              </a:spcBef>
              <a:buClr>
                <a:srgbClr val="1C5696"/>
              </a:buClr>
              <a:buSzPct val="80000"/>
            </a:pPr>
            <a:r>
              <a:rPr lang="en-US" sz="3600" b="1" dirty="0" smtClean="0">
                <a:solidFill>
                  <a:srgbClr val="000000"/>
                </a:solidFill>
              </a:rPr>
              <a:t>Intro to Inference in Regression</a:t>
            </a:r>
          </a:p>
          <a:p>
            <a:pPr marL="0" lvl="0" indent="0" eaLnBrk="1" hangingPunct="1">
              <a:spcBef>
                <a:spcPct val="20000"/>
              </a:spcBef>
              <a:buClr>
                <a:srgbClr val="1C5696"/>
              </a:buClr>
              <a:buSzPct val="80000"/>
            </a:pPr>
            <a:r>
              <a:rPr lang="en-US" sz="3600" b="1" dirty="0" smtClean="0">
                <a:solidFill>
                  <a:srgbClr val="000000"/>
                </a:solidFill>
              </a:rPr>
              <a:t>Requirements for Linear Regression	</a:t>
            </a:r>
          </a:p>
          <a:p>
            <a:pPr marL="571500" lvl="0" indent="-571500" eaLnBrk="1" hangingPunct="1"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Linear Relationship</a:t>
            </a:r>
          </a:p>
          <a:p>
            <a:pPr marL="571500" lvl="0" indent="-571500" eaLnBrk="1" hangingPunct="1"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Constant Variances</a:t>
            </a:r>
          </a:p>
          <a:p>
            <a:pPr marL="571500" lvl="0" indent="-571500" eaLnBrk="1" hangingPunct="1"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Error term is normal</a:t>
            </a:r>
          </a:p>
          <a:p>
            <a:pPr marL="0" lvl="0" indent="0" eaLnBrk="1" hangingPunct="1">
              <a:spcBef>
                <a:spcPct val="20000"/>
              </a:spcBef>
              <a:buClr>
                <a:srgbClr val="1C5696"/>
              </a:buClr>
              <a:buSzPct val="80000"/>
            </a:pPr>
            <a:r>
              <a:rPr lang="en-US" sz="3600" b="1" dirty="0" smtClean="0">
                <a:solidFill>
                  <a:srgbClr val="000000"/>
                </a:solidFill>
              </a:rPr>
              <a:t>Hypothesis Testing</a:t>
            </a:r>
          </a:p>
          <a:p>
            <a:pPr marL="0" lvl="0" indent="0" eaLnBrk="1" hangingPunct="1">
              <a:spcBef>
                <a:spcPct val="20000"/>
              </a:spcBef>
              <a:buClr>
                <a:srgbClr val="1C5696"/>
              </a:buClr>
              <a:buSzPct val="80000"/>
            </a:pPr>
            <a:r>
              <a:rPr lang="en-US" sz="3600" b="1" dirty="0" smtClean="0">
                <a:solidFill>
                  <a:srgbClr val="000000"/>
                </a:solidFill>
              </a:rPr>
              <a:t>Confidence Interval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57200" y="4191000"/>
            <a:ext cx="4419600" cy="584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smtClean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5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/>
              <a:t>Hypothesis 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795" name="Rectangle 3"/>
              <p:cNvSpPr txBox="1">
                <a:spLocks noChangeArrowheads="1"/>
              </p:cNvSpPr>
              <p:nvPr/>
            </p:nvSpPr>
            <p:spPr bwMode="auto">
              <a:xfrm>
                <a:off x="812800" y="1219200"/>
                <a:ext cx="74676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000" dirty="0" smtClean="0">
                    <a:cs typeface="Times New Roman" pitchFamily="18" charset="0"/>
                  </a:rPr>
                  <a:t>True Regression Equation</a:t>
                </a:r>
              </a:p>
              <a:p>
                <a:pPr marL="0" indent="0"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𝑌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𝜖</m:t>
                      </m:r>
                    </m:oMath>
                  </m:oMathPara>
                </a14:m>
                <a:endParaRPr lang="en-US" sz="2400" dirty="0" smtClean="0">
                  <a:ea typeface="Cambria Math"/>
                </a:endParaRPr>
              </a:p>
              <a:p>
                <a:pPr marL="0" indent="0"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𝑎𝑛𝑑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are parameters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sz="2000" dirty="0" smtClean="0"/>
                  <a:t> is a (normal) random variable.</a:t>
                </a:r>
              </a:p>
              <a:p>
                <a:pPr marL="0" indent="0"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endParaRPr lang="en-US" sz="20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000" dirty="0" smtClean="0"/>
                  <a:t>We are mostly interested in the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(the slope)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000" dirty="0" smtClean="0"/>
                  <a:t>The null and alternative hypotheses are:</a:t>
                </a:r>
              </a:p>
              <a:p>
                <a:pPr lvl="1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: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sz="2000" dirty="0" smtClean="0"/>
              </a:p>
              <a:p>
                <a:pPr lvl="1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: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20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endParaRPr lang="en-US" sz="2000" dirty="0" smtClean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≠0 </m:t>
                    </m:r>
                  </m:oMath>
                </a14:m>
                <a:r>
                  <a:rPr lang="en-US" sz="2000" dirty="0" smtClean="0"/>
                  <a:t>, then we can say that there is a </a:t>
                </a:r>
                <a:r>
                  <a:rPr lang="en-US" sz="2000" dirty="0" smtClean="0"/>
                  <a:t>linear relationship </a:t>
                </a:r>
                <a:r>
                  <a:rPr lang="en-US" sz="2000" dirty="0" smtClean="0"/>
                  <a:t>between the response variable (y variable) and the explanatory variable (x variable)</a:t>
                </a:r>
                <a:endParaRPr lang="en-US" sz="20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endParaRPr lang="en-US" sz="2000" dirty="0">
                  <a:solidFill>
                    <a:srgbClr val="79878B"/>
                  </a:solidFill>
                </a:endParaRPr>
              </a:p>
            </p:txBody>
          </p:sp>
        </mc:Choice>
        <mc:Fallback>
          <p:sp>
            <p:nvSpPr>
              <p:cNvPr id="3379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800" y="1219200"/>
                <a:ext cx="7467600" cy="1447800"/>
              </a:xfrm>
              <a:prstGeom prst="rect">
                <a:avLst/>
              </a:prstGeom>
              <a:blipFill rotWithShape="1">
                <a:blip r:embed="rId3"/>
                <a:stretch>
                  <a:fillRect l="-816" t="-1681" b="-2252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2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Hypothesis Testing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 txBox="1">
                <a:spLocks noChangeArrowheads="1"/>
              </p:cNvSpPr>
              <p:nvPr/>
            </p:nvSpPr>
            <p:spPr bwMode="auto">
              <a:xfrm>
                <a:off x="812800" y="1219200"/>
                <a:ext cx="74676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457200" indent="-457200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+mj-lt"/>
                  <a:buAutoNum type="arabicParenR"/>
                </a:pPr>
                <a:r>
                  <a:rPr lang="en-US" sz="2400" dirty="0" smtClean="0">
                    <a:cs typeface="Times New Roman" pitchFamily="18" charset="0"/>
                  </a:rPr>
                  <a:t>State the null and alternative hypothesis</a:t>
                </a:r>
              </a:p>
              <a:p>
                <a:pPr lvl="1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: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sz="2400" dirty="0"/>
              </a:p>
              <a:p>
                <a:pPr lvl="1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: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en-US" sz="2400" dirty="0"/>
              </a:p>
              <a:p>
                <a:pPr marL="457200" indent="-457200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+mj-lt"/>
                  <a:buAutoNum type="arabicParenR"/>
                </a:pPr>
                <a:r>
                  <a:rPr lang="en-US" sz="2400" dirty="0" smtClean="0"/>
                  <a:t>Calculate the Test Statistics</a:t>
                </a:r>
              </a:p>
              <a:p>
                <a:pPr marL="457200" indent="-457200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+mj-lt"/>
                  <a:buAutoNum type="arabicParenR"/>
                </a:pPr>
                <a:r>
                  <a:rPr lang="en-US" sz="2400" dirty="0" smtClean="0"/>
                  <a:t>Determine the Degrees of Freedom</a:t>
                </a:r>
              </a:p>
              <a:p>
                <a:pPr marL="457200" indent="-457200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+mj-lt"/>
                  <a:buAutoNum type="arabicParenR"/>
                </a:pPr>
                <a:r>
                  <a:rPr lang="en-US" sz="2400" dirty="0" smtClean="0"/>
                  <a:t>Determine the p-value</a:t>
                </a:r>
                <a:endParaRPr lang="en-US" sz="2400" dirty="0"/>
              </a:p>
              <a:p>
                <a:pPr marL="457200" indent="-457200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+mj-lt"/>
                  <a:buAutoNum type="arabicParenR"/>
                </a:pPr>
                <a:r>
                  <a:rPr lang="en-US" sz="2400" dirty="0" smtClean="0"/>
                  <a:t>Reject </a:t>
                </a:r>
                <a:r>
                  <a:rPr lang="en-US" sz="2400" dirty="0"/>
                  <a:t>the Null Hypothesis if the P-value is less than the level of significance (</a:t>
                </a:r>
                <a:r>
                  <a:rPr lang="el-GR" sz="2400" dirty="0"/>
                  <a:t>α</a:t>
                </a:r>
                <a:r>
                  <a:rPr lang="en-US" sz="2400" dirty="0"/>
                  <a:t>), if not, then don’t </a:t>
                </a:r>
                <a:r>
                  <a:rPr lang="en-US" sz="2400" dirty="0" smtClean="0"/>
                  <a:t>reject.</a:t>
                </a:r>
              </a:p>
              <a:p>
                <a:pPr marL="457200" indent="-457200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+mj-lt"/>
                  <a:buAutoNum type="arabicParenR"/>
                </a:pPr>
                <a:r>
                  <a:rPr lang="en-US" sz="2400" dirty="0" smtClean="0"/>
                  <a:t>State </a:t>
                </a:r>
                <a:r>
                  <a:rPr lang="en-US" sz="2400" dirty="0"/>
                  <a:t>the conclusion (in layman’s terms)</a:t>
                </a:r>
              </a:p>
              <a:p>
                <a:pPr lvl="1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AutoNum type="alphaLcPeriod"/>
                </a:pPr>
                <a:r>
                  <a:rPr lang="en-US" sz="1600" dirty="0"/>
                  <a:t>If Reject H</a:t>
                </a:r>
                <a:r>
                  <a:rPr lang="en-US" sz="1600" baseline="-25000" dirty="0"/>
                  <a:t>o</a:t>
                </a:r>
                <a:r>
                  <a:rPr lang="en-US" sz="1600" dirty="0"/>
                  <a:t> – We have sufficient evidence to say that “state H</a:t>
                </a:r>
                <a:r>
                  <a:rPr lang="en-US" sz="1600" baseline="-25000" dirty="0"/>
                  <a:t>a</a:t>
                </a:r>
                <a:r>
                  <a:rPr lang="en-US" sz="1600" dirty="0"/>
                  <a:t> in English”</a:t>
                </a:r>
              </a:p>
              <a:p>
                <a:pPr lvl="1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AutoNum type="alphaLcPeriod"/>
                </a:pPr>
                <a:r>
                  <a:rPr lang="en-US" sz="1600" dirty="0"/>
                  <a:t>If Don’t Reject H</a:t>
                </a:r>
                <a:r>
                  <a:rPr lang="en-US" sz="1600" baseline="-25000" dirty="0"/>
                  <a:t>o</a:t>
                </a:r>
                <a:r>
                  <a:rPr lang="en-US" sz="1600" dirty="0"/>
                  <a:t> - We have insufficient evidence to say that “state H</a:t>
                </a:r>
                <a:r>
                  <a:rPr lang="en-US" sz="1600" baseline="-25000" dirty="0"/>
                  <a:t>a</a:t>
                </a:r>
                <a:r>
                  <a:rPr lang="en-US" sz="1600" dirty="0"/>
                  <a:t> in English”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endParaRPr lang="en-US" sz="2000" dirty="0">
                  <a:solidFill>
                    <a:srgbClr val="79878B"/>
                  </a:solidFill>
                </a:endParaRPr>
              </a:p>
            </p:txBody>
          </p:sp>
        </mc:Choice>
        <mc:Fallback xmlns="">
          <p:sp>
            <p:nvSpPr>
              <p:cNvPr id="3379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800" y="1219200"/>
                <a:ext cx="7467600" cy="1447800"/>
              </a:xfrm>
              <a:prstGeom prst="rect">
                <a:avLst/>
              </a:prstGeom>
              <a:blipFill rotWithShape="1">
                <a:blip r:embed="rId3"/>
                <a:stretch>
                  <a:fillRect l="-571" t="-2941" r="-327" b="-2731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2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1905000" y="228600"/>
            <a:ext cx="6858000" cy="6858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Inference for Bivariate Data</a:t>
            </a:r>
            <a:endParaRPr lang="en-US" dirty="0" smtClean="0"/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457200" y="1491673"/>
            <a:ext cx="845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0" indent="0" eaLnBrk="1" hangingPunct="1">
              <a:spcBef>
                <a:spcPct val="20000"/>
              </a:spcBef>
              <a:buClr>
                <a:srgbClr val="1C5696"/>
              </a:buClr>
              <a:buSzPct val="80000"/>
            </a:pPr>
            <a:r>
              <a:rPr lang="en-US" sz="3600" b="1" dirty="0" smtClean="0">
                <a:solidFill>
                  <a:srgbClr val="000000"/>
                </a:solidFill>
              </a:rPr>
              <a:t>Intro to </a:t>
            </a:r>
            <a:r>
              <a:rPr lang="en-US" sz="3600" b="1" smtClean="0">
                <a:solidFill>
                  <a:srgbClr val="000000"/>
                </a:solidFill>
              </a:rPr>
              <a:t>Inference in </a:t>
            </a:r>
            <a:r>
              <a:rPr lang="en-US" sz="3600" b="1" dirty="0" smtClean="0">
                <a:solidFill>
                  <a:srgbClr val="000000"/>
                </a:solidFill>
              </a:rPr>
              <a:t>Regression</a:t>
            </a:r>
          </a:p>
          <a:p>
            <a:pPr marL="0" lvl="0" indent="0" eaLnBrk="1" hangingPunct="1">
              <a:spcBef>
                <a:spcPct val="20000"/>
              </a:spcBef>
              <a:buClr>
                <a:srgbClr val="1C5696"/>
              </a:buClr>
              <a:buSzPct val="80000"/>
            </a:pPr>
            <a:r>
              <a:rPr lang="en-US" sz="3600" b="1" dirty="0" smtClean="0">
                <a:solidFill>
                  <a:srgbClr val="000000"/>
                </a:solidFill>
              </a:rPr>
              <a:t>Requirements for Linear Regression	</a:t>
            </a:r>
          </a:p>
          <a:p>
            <a:pPr marL="571500" lvl="0" indent="-571500" eaLnBrk="1" hangingPunct="1"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Linear Relationship</a:t>
            </a:r>
          </a:p>
          <a:p>
            <a:pPr marL="571500" lvl="0" indent="-571500" eaLnBrk="1" hangingPunct="1"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Constant Variances</a:t>
            </a:r>
          </a:p>
          <a:p>
            <a:pPr marL="571500" lvl="0" indent="-571500" eaLnBrk="1" hangingPunct="1"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Error term is normal</a:t>
            </a:r>
          </a:p>
          <a:p>
            <a:pPr marL="0" lvl="0" indent="0" eaLnBrk="1" hangingPunct="1">
              <a:spcBef>
                <a:spcPct val="20000"/>
              </a:spcBef>
              <a:buClr>
                <a:srgbClr val="1C5696"/>
              </a:buClr>
              <a:buSzPct val="80000"/>
            </a:pPr>
            <a:r>
              <a:rPr lang="en-US" sz="3600" b="1" dirty="0" smtClean="0">
                <a:solidFill>
                  <a:srgbClr val="000000"/>
                </a:solidFill>
              </a:rPr>
              <a:t>Hypothesis Testing</a:t>
            </a:r>
          </a:p>
          <a:p>
            <a:pPr marL="0" lvl="0" indent="0" eaLnBrk="1" hangingPunct="1">
              <a:spcBef>
                <a:spcPct val="20000"/>
              </a:spcBef>
              <a:buClr>
                <a:srgbClr val="1C5696"/>
              </a:buClr>
              <a:buSzPct val="80000"/>
            </a:pPr>
            <a:r>
              <a:rPr lang="en-US" sz="3600" b="1" dirty="0" smtClean="0">
                <a:solidFill>
                  <a:srgbClr val="000000"/>
                </a:solidFill>
              </a:rPr>
              <a:t>Confidence Interval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57200" y="1549400"/>
            <a:ext cx="8077200" cy="584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smtClean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46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5413086"/>
            <a:ext cx="73152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27" y="4343400"/>
            <a:ext cx="4343400" cy="140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Hypothesis Testing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 txBox="1">
                <a:spLocks noChangeArrowheads="1"/>
              </p:cNvSpPr>
              <p:nvPr/>
            </p:nvSpPr>
            <p:spPr bwMode="auto">
              <a:xfrm>
                <a:off x="304800" y="1143000"/>
                <a:ext cx="85344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 smtClean="0">
                    <a:cs typeface="Times New Roman" pitchFamily="18" charset="0"/>
                  </a:rPr>
                  <a:t>Crocodile data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 smtClean="0">
                    <a:cs typeface="Times New Roman" pitchFamily="18" charset="0"/>
                  </a:rPr>
                  <a:t>Is there a linear relationship between Body Length and Head Length?  Use a level of significance </a:t>
                </a:r>
                <a:r>
                  <a:rPr lang="el-GR" dirty="0" smtClean="0">
                    <a:cs typeface="Times New Roman" pitchFamily="18" charset="0"/>
                  </a:rPr>
                  <a:t>α</a:t>
                </a:r>
                <a:r>
                  <a:rPr lang="en-US" dirty="0" smtClean="0">
                    <a:cs typeface="Times New Roman" pitchFamily="18" charset="0"/>
                  </a:rPr>
                  <a:t> = 0.05.</a:t>
                </a:r>
              </a:p>
              <a:p>
                <a:pPr marL="457200" indent="-457200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: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    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: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+mj-lt"/>
                  <a:buAutoNum type="arabicParenR"/>
                </a:pPr>
                <a:r>
                  <a:rPr lang="en-US" dirty="0" smtClean="0"/>
                  <a:t>t = 35.588</a:t>
                </a:r>
              </a:p>
              <a:p>
                <a:pPr marL="457200" indent="-457200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+mj-lt"/>
                  <a:buAutoNum type="arabicParenR"/>
                </a:pPr>
                <a:r>
                  <a:rPr lang="en-US" dirty="0" smtClean="0"/>
                  <a:t>Degrees of Freedom = 26</a:t>
                </a:r>
              </a:p>
              <a:p>
                <a:pPr marL="457200" indent="-457200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+mj-lt"/>
                  <a:buAutoNum type="arabicParenR"/>
                </a:pPr>
                <a:r>
                  <a:rPr lang="en-US" dirty="0" smtClean="0"/>
                  <a:t>p-value = close to zero</a:t>
                </a:r>
              </a:p>
              <a:p>
                <a:pPr marL="457200" indent="-457200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+mj-lt"/>
                  <a:buAutoNum type="arabicParenR"/>
                </a:pPr>
                <a:r>
                  <a:rPr lang="en-US" dirty="0" smtClean="0"/>
                  <a:t>Since the p-value is less than </a:t>
                </a:r>
                <a:r>
                  <a:rPr lang="el-GR" dirty="0" smtClean="0">
                    <a:cs typeface="Times New Roman" pitchFamily="18" charset="0"/>
                  </a:rPr>
                  <a:t>α</a:t>
                </a:r>
                <a:r>
                  <a:rPr lang="en-US" dirty="0" smtClean="0">
                    <a:cs typeface="Times New Roman" pitchFamily="18" charset="0"/>
                  </a:rPr>
                  <a:t>, we reject the null hypothesis</a:t>
                </a:r>
              </a:p>
              <a:p>
                <a:pPr marL="457200" indent="-457200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+mj-lt"/>
                  <a:buAutoNum type="arabicParenR"/>
                </a:pPr>
                <a:r>
                  <a:rPr lang="en-US" dirty="0" smtClean="0">
                    <a:cs typeface="Times New Roman" pitchFamily="18" charset="0"/>
                  </a:rPr>
                  <a:t>We have sufficient evidence to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≠0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en-US" dirty="0" smtClean="0"/>
                  <a:t> therefore, we can say that there is a linear relationship between head length and body length</a:t>
                </a:r>
                <a:endParaRPr lang="en-US" dirty="0"/>
              </a:p>
              <a:p>
                <a:pPr marL="457200" indent="-457200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+mj-lt"/>
                  <a:buAutoNum type="arabicParenR"/>
                </a:pPr>
                <a:endParaRPr lang="en-US" sz="20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endParaRPr lang="en-US" sz="2000" dirty="0">
                  <a:solidFill>
                    <a:srgbClr val="79878B"/>
                  </a:solidFill>
                </a:endParaRPr>
              </a:p>
            </p:txBody>
          </p:sp>
        </mc:Choice>
        <mc:Fallback xmlns="">
          <p:sp>
            <p:nvSpPr>
              <p:cNvPr id="3379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143000"/>
                <a:ext cx="8534400" cy="1447800"/>
              </a:xfrm>
              <a:prstGeom prst="rect">
                <a:avLst/>
              </a:prstGeom>
              <a:blipFill rotWithShape="1">
                <a:blip r:embed="rId5"/>
                <a:stretch>
                  <a:fillRect l="-214" t="-2110" b="-1291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 bwMode="auto">
          <a:xfrm>
            <a:off x="4686300" y="5046851"/>
            <a:ext cx="266700" cy="13474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81600" y="6400800"/>
            <a:ext cx="1295400" cy="228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21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Hypothesis Testing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 txBox="1">
                <a:spLocks noChangeArrowheads="1"/>
              </p:cNvSpPr>
              <p:nvPr/>
            </p:nvSpPr>
            <p:spPr bwMode="auto">
              <a:xfrm>
                <a:off x="304800" y="1143000"/>
                <a:ext cx="85344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 smtClean="0">
                    <a:cs typeface="Times New Roman" pitchFamily="18" charset="0"/>
                  </a:rPr>
                  <a:t>Manatee Data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dirty="0" smtClean="0">
                    <a:cs typeface="Times New Roman" pitchFamily="18" charset="0"/>
                  </a:rPr>
                  <a:t>Is there a linear relationship between Manatees Killed and the number of powerboat registrations?  Use a level of significance </a:t>
                </a:r>
                <a:r>
                  <a:rPr lang="el-GR" dirty="0" smtClean="0">
                    <a:cs typeface="Times New Roman" pitchFamily="18" charset="0"/>
                  </a:rPr>
                  <a:t>α</a:t>
                </a:r>
                <a:r>
                  <a:rPr lang="en-US" dirty="0" smtClean="0">
                    <a:cs typeface="Times New Roman" pitchFamily="18" charset="0"/>
                  </a:rPr>
                  <a:t> = 0.05.</a:t>
                </a:r>
              </a:p>
              <a:p>
                <a:pPr marL="457200" indent="-457200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: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    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: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+mj-lt"/>
                  <a:buAutoNum type="arabicParenR"/>
                </a:pPr>
                <a:r>
                  <a:rPr lang="en-US" dirty="0" smtClean="0"/>
                  <a:t>t = 15.491</a:t>
                </a:r>
              </a:p>
              <a:p>
                <a:pPr marL="457200" indent="-457200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+mj-lt"/>
                  <a:buAutoNum type="arabicParenR"/>
                </a:pPr>
                <a:r>
                  <a:rPr lang="en-US" dirty="0" smtClean="0"/>
                  <a:t>Degrees of Freedom = 33</a:t>
                </a:r>
              </a:p>
              <a:p>
                <a:pPr marL="457200" indent="-457200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+mj-lt"/>
                  <a:buAutoNum type="arabicParenR"/>
                </a:pPr>
                <a:r>
                  <a:rPr lang="en-US" dirty="0" smtClean="0"/>
                  <a:t>p-value = close to zero</a:t>
                </a:r>
              </a:p>
              <a:p>
                <a:pPr marL="457200" indent="-457200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+mj-lt"/>
                  <a:buAutoNum type="arabicParenR"/>
                </a:pPr>
                <a:r>
                  <a:rPr lang="en-US" dirty="0" smtClean="0"/>
                  <a:t>Since the p-value is less than </a:t>
                </a:r>
                <a:r>
                  <a:rPr lang="el-GR" dirty="0" smtClean="0">
                    <a:cs typeface="Times New Roman" pitchFamily="18" charset="0"/>
                  </a:rPr>
                  <a:t>α</a:t>
                </a:r>
                <a:r>
                  <a:rPr lang="en-US" dirty="0" smtClean="0">
                    <a:cs typeface="Times New Roman" pitchFamily="18" charset="0"/>
                  </a:rPr>
                  <a:t>, we reject the null hypothesis</a:t>
                </a:r>
              </a:p>
              <a:p>
                <a:pPr marL="457200" indent="-457200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+mj-lt"/>
                  <a:buAutoNum type="arabicParenR"/>
                </a:pPr>
                <a:r>
                  <a:rPr lang="en-US" dirty="0" smtClean="0">
                    <a:cs typeface="Times New Roman" pitchFamily="18" charset="0"/>
                  </a:rPr>
                  <a:t>We have sufficient evidence to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≠0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en-US" dirty="0" smtClean="0"/>
                  <a:t> therefore, we can say that there is a linear relationship </a:t>
                </a:r>
                <a:r>
                  <a:rPr lang="en-US" dirty="0">
                    <a:cs typeface="Times New Roman" pitchFamily="18" charset="0"/>
                  </a:rPr>
                  <a:t>between Manatees Killed and the number of powerboat registrations</a:t>
                </a:r>
                <a:endParaRPr lang="en-US" dirty="0"/>
              </a:p>
              <a:p>
                <a:pPr marL="457200" indent="-457200"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+mj-lt"/>
                  <a:buAutoNum type="arabicParenR"/>
                </a:pPr>
                <a:endParaRPr lang="en-US" sz="20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endParaRPr lang="en-US" sz="2000" dirty="0">
                  <a:solidFill>
                    <a:srgbClr val="79878B"/>
                  </a:solidFill>
                </a:endParaRPr>
              </a:p>
            </p:txBody>
          </p:sp>
        </mc:Choice>
        <mc:Fallback xmlns="">
          <p:sp>
            <p:nvSpPr>
              <p:cNvPr id="3379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143000"/>
                <a:ext cx="8534400" cy="1447800"/>
              </a:xfrm>
              <a:prstGeom prst="rect">
                <a:avLst/>
              </a:prstGeom>
              <a:blipFill rotWithShape="1">
                <a:blip r:embed="rId3"/>
                <a:stretch>
                  <a:fillRect l="-214" t="-2110" b="-1481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36" y="4419600"/>
            <a:ext cx="4495800" cy="146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63" y="5497740"/>
            <a:ext cx="7206673" cy="136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927436" y="5153260"/>
            <a:ext cx="266700" cy="13474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81600" y="6400800"/>
            <a:ext cx="1295400" cy="228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2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1905000" y="228600"/>
            <a:ext cx="6858000" cy="6858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Inference for Bivariate Data</a:t>
            </a:r>
            <a:endParaRPr lang="en-US" dirty="0" smtClean="0"/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457200" y="1491673"/>
            <a:ext cx="845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0" indent="0" eaLnBrk="1" hangingPunct="1">
              <a:spcBef>
                <a:spcPct val="20000"/>
              </a:spcBef>
              <a:buClr>
                <a:srgbClr val="1C5696"/>
              </a:buClr>
              <a:buSzPct val="80000"/>
            </a:pPr>
            <a:r>
              <a:rPr lang="en-US" sz="3600" b="1" dirty="0" smtClean="0">
                <a:solidFill>
                  <a:srgbClr val="000000"/>
                </a:solidFill>
              </a:rPr>
              <a:t>Intro to Inference in Regression</a:t>
            </a:r>
          </a:p>
          <a:p>
            <a:pPr marL="0" lvl="0" indent="0" eaLnBrk="1" hangingPunct="1">
              <a:spcBef>
                <a:spcPct val="20000"/>
              </a:spcBef>
              <a:buClr>
                <a:srgbClr val="1C5696"/>
              </a:buClr>
              <a:buSzPct val="80000"/>
            </a:pPr>
            <a:r>
              <a:rPr lang="en-US" sz="3600" b="1" dirty="0" smtClean="0">
                <a:solidFill>
                  <a:srgbClr val="000000"/>
                </a:solidFill>
              </a:rPr>
              <a:t>Requirements for Linear Regression	</a:t>
            </a:r>
          </a:p>
          <a:p>
            <a:pPr marL="571500" lvl="0" indent="-571500" eaLnBrk="1" hangingPunct="1"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Linear Relationship</a:t>
            </a:r>
          </a:p>
          <a:p>
            <a:pPr marL="571500" lvl="0" indent="-571500" eaLnBrk="1" hangingPunct="1"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Constant Variances</a:t>
            </a:r>
          </a:p>
          <a:p>
            <a:pPr marL="571500" lvl="0" indent="-571500" eaLnBrk="1" hangingPunct="1"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Error term is normal</a:t>
            </a:r>
          </a:p>
          <a:p>
            <a:pPr marL="0" lvl="0" indent="0" eaLnBrk="1" hangingPunct="1">
              <a:spcBef>
                <a:spcPct val="20000"/>
              </a:spcBef>
              <a:buClr>
                <a:srgbClr val="1C5696"/>
              </a:buClr>
              <a:buSzPct val="80000"/>
            </a:pPr>
            <a:r>
              <a:rPr lang="en-US" sz="3600" b="1" dirty="0" smtClean="0">
                <a:solidFill>
                  <a:srgbClr val="000000"/>
                </a:solidFill>
              </a:rPr>
              <a:t>Hypothesis Testing</a:t>
            </a:r>
          </a:p>
          <a:p>
            <a:pPr marL="0" lvl="0" indent="0" eaLnBrk="1" hangingPunct="1">
              <a:spcBef>
                <a:spcPct val="20000"/>
              </a:spcBef>
              <a:buClr>
                <a:srgbClr val="1C5696"/>
              </a:buClr>
              <a:buSzPct val="80000"/>
            </a:pPr>
            <a:r>
              <a:rPr lang="en-US" sz="3600" b="1" dirty="0" smtClean="0">
                <a:solidFill>
                  <a:srgbClr val="000000"/>
                </a:solidFill>
              </a:rPr>
              <a:t>Confidence Interval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33400" y="4800600"/>
            <a:ext cx="4343400" cy="584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smtClean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5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/>
              <a:t>Confidence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 txBox="1">
                <a:spLocks noChangeArrowheads="1"/>
              </p:cNvSpPr>
              <p:nvPr/>
            </p:nvSpPr>
            <p:spPr bwMode="auto">
              <a:xfrm>
                <a:off x="812800" y="1219200"/>
                <a:ext cx="74676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000" dirty="0" smtClean="0">
                    <a:cs typeface="Times New Roman" pitchFamily="18" charset="0"/>
                  </a:rPr>
                  <a:t>True Regression Equation</a:t>
                </a:r>
              </a:p>
              <a:p>
                <a:pPr marL="0" indent="0"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𝑌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𝜖</m:t>
                      </m:r>
                    </m:oMath>
                  </m:oMathPara>
                </a14:m>
                <a:endParaRPr lang="en-US" sz="2400" dirty="0" smtClean="0">
                  <a:ea typeface="Cambria Math"/>
                </a:endParaRPr>
              </a:p>
              <a:p>
                <a:pPr marL="0" indent="0"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𝑎𝑛𝑑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are parameters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sz="2000" dirty="0" smtClean="0"/>
                  <a:t> is a (normal) random variable.</a:t>
                </a:r>
              </a:p>
              <a:p>
                <a:pPr marL="0" indent="0"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endParaRPr lang="en-US" sz="20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000" dirty="0" smtClean="0"/>
                  <a:t>We are mostly interested in the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(the slope)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000" dirty="0" smtClean="0"/>
                  <a:t>When we create a confidence interval, we say that we are X% confident that the true regression slope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) is between the lower limit and upper limit.</a:t>
                </a:r>
                <a:endParaRPr lang="en-US" sz="20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endParaRPr lang="en-US" sz="2000" dirty="0">
                  <a:solidFill>
                    <a:srgbClr val="79878B"/>
                  </a:solidFill>
                </a:endParaRPr>
              </a:p>
            </p:txBody>
          </p:sp>
        </mc:Choice>
        <mc:Fallback xmlns="">
          <p:sp>
            <p:nvSpPr>
              <p:cNvPr id="3379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800" y="1219200"/>
                <a:ext cx="7467600" cy="1447800"/>
              </a:xfrm>
              <a:prstGeom prst="rect">
                <a:avLst/>
              </a:prstGeom>
              <a:blipFill rotWithShape="1">
                <a:blip r:embed="rId3"/>
                <a:stretch>
                  <a:fillRect l="-816" t="-1681" b="-1243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5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/>
              <a:t>Confidence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 txBox="1">
                <a:spLocks noChangeArrowheads="1"/>
              </p:cNvSpPr>
              <p:nvPr/>
            </p:nvSpPr>
            <p:spPr bwMode="auto">
              <a:xfrm>
                <a:off x="152400" y="1143000"/>
                <a:ext cx="8991600" cy="266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000" dirty="0" smtClean="0">
                    <a:cs typeface="Times New Roman" pitchFamily="18" charset="0"/>
                  </a:rPr>
                  <a:t>Crocodile Data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endParaRPr lang="en-US" sz="2000" dirty="0"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endParaRPr lang="en-US" sz="2000" dirty="0" smtClean="0"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endParaRPr lang="en-US" sz="2000" dirty="0"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endParaRPr lang="en-US" sz="2000" dirty="0" smtClean="0"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000" dirty="0" smtClean="0">
                    <a:cs typeface="Times New Roman" pitchFamily="18" charset="0"/>
                  </a:rPr>
                  <a:t>We are 95% confident that the true regression slope is between 7.218 and 8.103.  Since zero is not in the confidence interval, we can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≠0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0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endParaRPr lang="en-US" sz="20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endParaRPr lang="en-US" sz="2000" dirty="0">
                  <a:solidFill>
                    <a:srgbClr val="79878B"/>
                  </a:solidFill>
                </a:endParaRPr>
              </a:p>
            </p:txBody>
          </p:sp>
        </mc:Choice>
        <mc:Fallback xmlns="">
          <p:sp>
            <p:nvSpPr>
              <p:cNvPr id="3379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143000"/>
                <a:ext cx="8991600" cy="2667000"/>
              </a:xfrm>
              <a:prstGeom prst="rect">
                <a:avLst/>
              </a:prstGeom>
              <a:blipFill rotWithShape="1">
                <a:blip r:embed="rId3"/>
                <a:stretch>
                  <a:fillRect l="-203" t="-9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3152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76200" y="3962400"/>
                <a:ext cx="8991600" cy="266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000" dirty="0" smtClean="0">
                    <a:cs typeface="Times New Roman" pitchFamily="18" charset="0"/>
                  </a:rPr>
                  <a:t>Manatee Data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endParaRPr lang="en-US" sz="2000" dirty="0"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endParaRPr lang="en-US" sz="2000" dirty="0" smtClean="0"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endParaRPr lang="en-US" sz="2000" dirty="0"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endParaRPr lang="en-US" sz="2000" dirty="0" smtClean="0"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000" dirty="0" smtClean="0">
                    <a:cs typeface="Times New Roman" pitchFamily="18" charset="0"/>
                  </a:rPr>
                  <a:t>We are 95% confident that the true regression slope is between 0.112 and 0.146. </a:t>
                </a:r>
                <a:r>
                  <a:rPr lang="en-US" sz="2000" dirty="0">
                    <a:cs typeface="Times New Roman" pitchFamily="18" charset="0"/>
                  </a:rPr>
                  <a:t>Since zero is not in the confidence interval, we can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≠0</m:t>
                    </m:r>
                    <m:r>
                      <a:rPr lang="en-US" sz="200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0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endParaRPr lang="en-US" sz="20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endParaRPr lang="en-US" sz="2000" dirty="0">
                  <a:solidFill>
                    <a:srgbClr val="79878B"/>
                  </a:solidFill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3962400"/>
                <a:ext cx="8991600" cy="2667000"/>
              </a:xfrm>
              <a:prstGeom prst="rect">
                <a:avLst/>
              </a:prstGeom>
              <a:blipFill rotWithShape="1">
                <a:blip r:embed="rId5"/>
                <a:stretch>
                  <a:fillRect l="-271" t="-9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63" y="4495800"/>
            <a:ext cx="7206673" cy="136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6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mtClean="0"/>
              <a:t>Parameter and Statistic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 txBox="1">
                <a:spLocks noChangeArrowheads="1"/>
              </p:cNvSpPr>
              <p:nvPr/>
            </p:nvSpPr>
            <p:spPr bwMode="auto">
              <a:xfrm>
                <a:off x="812800" y="1219200"/>
                <a:ext cx="74676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400" dirty="0" smtClean="0"/>
                  <a:t>A parameter is a measure of the population that is typically unknown but we would like to estimate. -&gt; µ, p, and now 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β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β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l-GR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400" dirty="0"/>
                  <a:t>A statistic is a measure from a sample.  The statistic is used to measure the unknown parameter. -&gt;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, and now b</a:t>
                </a:r>
                <a:r>
                  <a:rPr lang="en-US" sz="2400" baseline="-25000" dirty="0"/>
                  <a:t>0 </a:t>
                </a:r>
                <a:r>
                  <a:rPr lang="en-US" sz="2400" dirty="0"/>
                  <a:t>and b</a:t>
                </a:r>
                <a:r>
                  <a:rPr lang="en-US" sz="2400" baseline="-25000" dirty="0"/>
                  <a:t>1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/>
                  <a:t> estimates µ (mean)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estimates p (proportion)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400" dirty="0"/>
                  <a:t>b</a:t>
                </a:r>
                <a:r>
                  <a:rPr lang="en-US" sz="2400" baseline="-25000" dirty="0"/>
                  <a:t>0 </a:t>
                </a:r>
                <a:r>
                  <a:rPr lang="en-US" sz="2400" dirty="0"/>
                  <a:t>estimates 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β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cs typeface="Times New Roman" pitchFamily="18" charset="0"/>
                  </a:rPr>
                  <a:t>(y-intercept in regression)</a:t>
                </a:r>
                <a:endParaRPr lang="en-US" sz="24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400" dirty="0"/>
                  <a:t>b</a:t>
                </a:r>
                <a:r>
                  <a:rPr lang="en-US" sz="2400" baseline="-25000" dirty="0"/>
                  <a:t>1 </a:t>
                </a:r>
                <a:r>
                  <a:rPr lang="en-US" sz="2400" dirty="0"/>
                  <a:t>estimates 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β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cs typeface="Times New Roman" pitchFamily="18" charset="0"/>
                  </a:rPr>
                  <a:t>(slope in regression</a:t>
                </a:r>
                <a:r>
                  <a:rPr lang="en-US" sz="2400" dirty="0" smtClean="0">
                    <a:cs typeface="Times New Roman" pitchFamily="18" charset="0"/>
                  </a:rPr>
                  <a:t>)</a:t>
                </a:r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  <a:buFont typeface="Arial" pitchFamily="34" charset="0"/>
                  <a:buChar char="•"/>
                </a:pPr>
                <a:r>
                  <a:rPr lang="en-US" sz="2400" dirty="0" smtClean="0">
                    <a:cs typeface="Times New Roman" pitchFamily="18" charset="0"/>
                  </a:rPr>
                  <a:t>True Regression Equation</a:t>
                </a:r>
              </a:p>
              <a:p>
                <a:pPr marL="0" indent="0"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𝑌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𝜖</m:t>
                      </m:r>
                    </m:oMath>
                  </m:oMathPara>
                </a14:m>
                <a:endParaRPr lang="en-US" sz="2400" dirty="0" smtClean="0">
                  <a:ea typeface="Cambria Math"/>
                </a:endParaRPr>
              </a:p>
              <a:p>
                <a:pPr marL="0" indent="0"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𝑎𝑛𝑑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are parameters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sz="2000" dirty="0" smtClean="0"/>
                  <a:t> is a (normal) random variable.</a:t>
                </a:r>
                <a:endParaRPr lang="en-US" sz="2000" dirty="0"/>
              </a:p>
              <a:p>
                <a:pPr>
                  <a:spcBef>
                    <a:spcPct val="20000"/>
                  </a:spcBef>
                  <a:buClr>
                    <a:srgbClr val="1C5696"/>
                  </a:buClr>
                  <a:buSzPct val="80000"/>
                </a:pPr>
                <a:endParaRPr lang="en-US" sz="2000" dirty="0">
                  <a:solidFill>
                    <a:srgbClr val="79878B"/>
                  </a:solidFill>
                </a:endParaRPr>
              </a:p>
            </p:txBody>
          </p:sp>
        </mc:Choice>
        <mc:Fallback xmlns="">
          <p:sp>
            <p:nvSpPr>
              <p:cNvPr id="3379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800" y="1219200"/>
                <a:ext cx="7467600" cy="1447800"/>
              </a:xfrm>
              <a:prstGeom prst="rect">
                <a:avLst/>
              </a:prstGeom>
              <a:blipFill rotWithShape="1">
                <a:blip r:embed="rId3"/>
                <a:stretch>
                  <a:fillRect l="-816" t="-2941" r="-816" b="-2932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7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1905000" y="228600"/>
            <a:ext cx="6858000" cy="6858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Inference for Bivariate Data</a:t>
            </a:r>
            <a:endParaRPr lang="en-US" dirty="0" smtClean="0"/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457200" y="1491673"/>
            <a:ext cx="845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0" indent="0" eaLnBrk="1" hangingPunct="1">
              <a:spcBef>
                <a:spcPct val="20000"/>
              </a:spcBef>
              <a:buClr>
                <a:srgbClr val="1C5696"/>
              </a:buClr>
              <a:buSzPct val="80000"/>
            </a:pPr>
            <a:r>
              <a:rPr lang="en-US" sz="3600" b="1" dirty="0" smtClean="0">
                <a:solidFill>
                  <a:srgbClr val="000000"/>
                </a:solidFill>
              </a:rPr>
              <a:t>Intro to Inference in Regression</a:t>
            </a:r>
          </a:p>
          <a:p>
            <a:pPr marL="0" lvl="0" indent="0" eaLnBrk="1" hangingPunct="1">
              <a:spcBef>
                <a:spcPct val="20000"/>
              </a:spcBef>
              <a:buClr>
                <a:srgbClr val="1C5696"/>
              </a:buClr>
              <a:buSzPct val="80000"/>
            </a:pPr>
            <a:r>
              <a:rPr lang="en-US" sz="3600" b="1" dirty="0" smtClean="0">
                <a:solidFill>
                  <a:srgbClr val="000000"/>
                </a:solidFill>
              </a:rPr>
              <a:t>Requirements for Linear Regression	</a:t>
            </a:r>
          </a:p>
          <a:p>
            <a:pPr marL="571500" lvl="0" indent="-571500" eaLnBrk="1" hangingPunct="1"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Linear Relationship</a:t>
            </a:r>
          </a:p>
          <a:p>
            <a:pPr marL="571500" lvl="0" indent="-571500" eaLnBrk="1" hangingPunct="1"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Constant Variances</a:t>
            </a:r>
          </a:p>
          <a:p>
            <a:pPr marL="571500" lvl="0" indent="-571500" eaLnBrk="1" hangingPunct="1"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Error term is normal</a:t>
            </a:r>
          </a:p>
          <a:p>
            <a:pPr marL="0" lvl="0" indent="0" eaLnBrk="1" hangingPunct="1">
              <a:spcBef>
                <a:spcPct val="20000"/>
              </a:spcBef>
              <a:buClr>
                <a:srgbClr val="1C5696"/>
              </a:buClr>
              <a:buSzPct val="80000"/>
            </a:pPr>
            <a:r>
              <a:rPr lang="en-US" sz="3600" b="1" dirty="0" smtClean="0">
                <a:solidFill>
                  <a:srgbClr val="000000"/>
                </a:solidFill>
              </a:rPr>
              <a:t>Hypothesis Testing</a:t>
            </a:r>
          </a:p>
          <a:p>
            <a:pPr marL="0" lvl="0" indent="0" eaLnBrk="1" hangingPunct="1">
              <a:spcBef>
                <a:spcPct val="20000"/>
              </a:spcBef>
              <a:buClr>
                <a:srgbClr val="1C5696"/>
              </a:buClr>
              <a:buSzPct val="80000"/>
            </a:pPr>
            <a:r>
              <a:rPr lang="en-US" sz="3600" b="1" dirty="0" smtClean="0">
                <a:solidFill>
                  <a:srgbClr val="000000"/>
                </a:solidFill>
              </a:rPr>
              <a:t>Confidence Interval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57200" y="2161309"/>
            <a:ext cx="8077200" cy="584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smtClean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Requirements for Simple Linear Regression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824038"/>
            <a:ext cx="77438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46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Requirements for Simple Linear Regression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824038"/>
            <a:ext cx="77438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00088" y="2286000"/>
            <a:ext cx="7681912" cy="685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smtClean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50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2057400" y="228600"/>
            <a:ext cx="68580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Checking Requirement for Linear Relationship </a:t>
            </a: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077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Crocodile Data – Predict Body Length based on Head Length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Scatterplot – Data has a “hot dog” shape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Residual plot – No Pattern</a:t>
            </a:r>
            <a:endParaRPr lang="en-US" sz="2800" dirty="0"/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endParaRPr lang="en-US" sz="2800" dirty="0"/>
          </a:p>
          <a:p>
            <a:pPr eaLnBrk="1" hangingPunct="1"/>
            <a:endParaRPr lang="en-US" i="1" dirty="0"/>
          </a:p>
          <a:p>
            <a:pPr eaLnBrk="1" hangingPunct="1"/>
            <a:endParaRPr 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352800"/>
            <a:ext cx="3987800" cy="31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54924"/>
            <a:ext cx="3962400" cy="317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2971800"/>
            <a:ext cx="38587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Residual = observed y – predicted 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077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No Pattern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endParaRPr lang="en-US" sz="2800" dirty="0" smtClean="0"/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endParaRPr lang="en-US" sz="2800" dirty="0"/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endParaRPr lang="en-US" sz="2800" dirty="0" smtClean="0"/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Pattern</a:t>
            </a:r>
          </a:p>
          <a:p>
            <a:pPr marL="0" indent="0">
              <a:spcBef>
                <a:spcPct val="20000"/>
              </a:spcBef>
              <a:buClr>
                <a:srgbClr val="1C5696"/>
              </a:buClr>
              <a:buSzPct val="80000"/>
            </a:pPr>
            <a:endParaRPr lang="en-US" sz="2800" dirty="0" smtClean="0"/>
          </a:p>
          <a:p>
            <a:pPr marL="0" indent="0">
              <a:spcBef>
                <a:spcPct val="20000"/>
              </a:spcBef>
              <a:buClr>
                <a:srgbClr val="1C5696"/>
              </a:buClr>
              <a:buSzPct val="80000"/>
            </a:pPr>
            <a:endParaRPr lang="en-US" sz="2800" dirty="0"/>
          </a:p>
          <a:p>
            <a:pPr eaLnBrk="1" hangingPunct="1"/>
            <a:endParaRPr lang="en-US" i="1" dirty="0"/>
          </a:p>
          <a:p>
            <a:pPr eaLnBrk="1" hangingPunct="1"/>
            <a:endParaRPr lang="en-US" sz="1200" b="1" dirty="0"/>
          </a:p>
        </p:txBody>
      </p:sp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2057400" y="228600"/>
            <a:ext cx="68580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Checking Requirement for Linear Relationship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45815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3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2057400" y="228600"/>
            <a:ext cx="68580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Checking Requirement for Linear Relationship </a:t>
            </a: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077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Manatee Data – </a:t>
            </a:r>
            <a:r>
              <a:rPr lang="en-US" sz="2800" dirty="0"/>
              <a:t>Predict </a:t>
            </a:r>
            <a:r>
              <a:rPr lang="en-US" sz="2800" dirty="0" smtClean="0"/>
              <a:t>Manatees Killed based on # of Powerboats Registered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Scatterplot – Data has a “hot dog” shape</a:t>
            </a:r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Residual plot – No Pattern</a:t>
            </a:r>
            <a:endParaRPr lang="en-US" sz="2800" dirty="0"/>
          </a:p>
          <a:p>
            <a:pPr>
              <a:spcBef>
                <a:spcPct val="20000"/>
              </a:spcBef>
              <a:buClr>
                <a:srgbClr val="1C5696"/>
              </a:buClr>
              <a:buSzPct val="80000"/>
              <a:buFont typeface="Arial" pitchFamily="34" charset="0"/>
              <a:buChar char="•"/>
            </a:pPr>
            <a:endParaRPr lang="en-US" sz="2800" dirty="0"/>
          </a:p>
          <a:p>
            <a:pPr eaLnBrk="1" hangingPunct="1"/>
            <a:endParaRPr lang="en-US" i="1" dirty="0"/>
          </a:p>
          <a:p>
            <a:pPr eaLnBrk="1" hangingPunct="1"/>
            <a:endParaRPr lang="en-US" sz="1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4233879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94" y="3352800"/>
            <a:ext cx="408924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9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8518</TotalTime>
  <Words>1023</Words>
  <Application>Microsoft Office PowerPoint</Application>
  <PresentationFormat>On-screen Show (4:3)</PresentationFormat>
  <Paragraphs>150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 Presentation</vt:lpstr>
      <vt:lpstr>PowerPoint Presentation</vt:lpstr>
      <vt:lpstr>Inference for Bivariate Data</vt:lpstr>
      <vt:lpstr>Parameter and Statistic</vt:lpstr>
      <vt:lpstr>Inference for Bivariate Data</vt:lpstr>
      <vt:lpstr>Requirements for Simple Linear Regression</vt:lpstr>
      <vt:lpstr>Requirements for Simple Linear Regression</vt:lpstr>
      <vt:lpstr>Checking Requirement for Linear Relationship </vt:lpstr>
      <vt:lpstr>Checking Requirement for Linear Relationship </vt:lpstr>
      <vt:lpstr>Checking Requirement for Linear Relationship </vt:lpstr>
      <vt:lpstr>Checking Requirements for Normal Error Term</vt:lpstr>
      <vt:lpstr>Checking Requirement for Normal Error Term</vt:lpstr>
      <vt:lpstr>Checking Requirement for Normal Error Term</vt:lpstr>
      <vt:lpstr>Checking Requirements for Constant Variance</vt:lpstr>
      <vt:lpstr>Checking Requirements for Constant Variance</vt:lpstr>
      <vt:lpstr>Checking Requirements for Constant Variance</vt:lpstr>
      <vt:lpstr>Checking Requirements for Constant Variance</vt:lpstr>
      <vt:lpstr>Inference for Bivariate Data</vt:lpstr>
      <vt:lpstr>Hypothesis Testing</vt:lpstr>
      <vt:lpstr>Hypothesis Testing</vt:lpstr>
      <vt:lpstr>Hypothesis Testing</vt:lpstr>
      <vt:lpstr>Hypothesis Testing</vt:lpstr>
      <vt:lpstr>Inference for Bivariate Data</vt:lpstr>
      <vt:lpstr>Confidence Interval</vt:lpstr>
      <vt:lpstr>Confidence Interval</vt:lpstr>
    </vt:vector>
  </TitlesOfParts>
  <Company>BYU-Idaho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rdcromar</dc:creator>
  <cp:lastModifiedBy>Cromar, Ryan</cp:lastModifiedBy>
  <cp:revision>309</cp:revision>
  <dcterms:created xsi:type="dcterms:W3CDTF">2008-09-08T20:31:32Z</dcterms:created>
  <dcterms:modified xsi:type="dcterms:W3CDTF">2013-06-27T22:39:18Z</dcterms:modified>
</cp:coreProperties>
</file>